
<file path=[Content_Types].xml><?xml version="1.0" encoding="utf-8"?>
<Types xmlns="http://schemas.openxmlformats.org/package/2006/content-types">
  <Default Extension="gif" ContentType="image/gi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9"/>
  </p:notesMasterIdLst>
  <p:sldIdLst>
    <p:sldId id="283" r:id="rId2"/>
    <p:sldId id="294" r:id="rId3"/>
    <p:sldId id="296" r:id="rId4"/>
    <p:sldId id="284" r:id="rId5"/>
    <p:sldId id="295" r:id="rId6"/>
    <p:sldId id="301" r:id="rId7"/>
    <p:sldId id="279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C7310A-A6E5-47A2-BA46-CE9678BCDC2F}" v="33" dt="2020-12-04T14:13:29.0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61812" autoAdjust="0"/>
  </p:normalViewPr>
  <p:slideViewPr>
    <p:cSldViewPr>
      <p:cViewPr varScale="1">
        <p:scale>
          <a:sx n="53" d="100"/>
          <a:sy n="53" d="100"/>
        </p:scale>
        <p:origin x="230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FB4E0-E740-4A74-A9BF-F7D1003C6A38}" type="datetimeFigureOut">
              <a:rPr lang="nl-NL" smtClean="0"/>
              <a:t>4-12-2020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E5B35-4B6D-4B33-9240-4AB1CFC7FF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4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5B35-4B6D-4B33-9240-4AB1CFC7FF1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324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5B35-4B6D-4B33-9240-4AB1CFC7FF19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0953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5B35-4B6D-4B33-9240-4AB1CFC7FF19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8141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5B35-4B6D-4B33-9240-4AB1CFC7FF19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7697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5B35-4B6D-4B33-9240-4AB1CFC7FF19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869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solidFill>
                <a:srgbClr val="FF0000"/>
              </a:solidFill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5B35-4B6D-4B33-9240-4AB1CFC7FF1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9473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E5B35-4B6D-4B33-9240-4AB1CFC7FF19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019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AE-0CC1-45FD-B502-4587688FA3E5}" type="datetimeFigureOut">
              <a:rPr lang="nl-NL" smtClean="0"/>
              <a:t>4-12-2020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AA0015E3-1118-4E97-969F-A838CE1FB8C6}" type="slidenum">
              <a:rPr lang="nl-NL" smtClean="0"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491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AE-0CC1-45FD-B502-4587688FA3E5}" type="datetimeFigureOut">
              <a:rPr lang="nl-NL" smtClean="0"/>
              <a:t>4-12-2020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15E3-1118-4E97-969F-A838CE1FB8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8292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AE-0CC1-45FD-B502-4587688FA3E5}" type="datetimeFigureOut">
              <a:rPr lang="nl-NL" smtClean="0"/>
              <a:t>4-12-2020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15E3-1118-4E97-969F-A838CE1FB8C6}" type="slidenum">
              <a:rPr lang="nl-NL" smtClean="0"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73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AE-0CC1-45FD-B502-4587688FA3E5}" type="datetimeFigureOut">
              <a:rPr lang="nl-NL" smtClean="0"/>
              <a:t>4-12-2020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15E3-1118-4E97-969F-A838CE1FB8C6}" type="slidenum">
              <a:rPr lang="nl-NL" smtClean="0"/>
              <a:t>‹nr.›</a:t>
            </a:fld>
            <a:endParaRPr lang="nl-N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98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AE-0CC1-45FD-B502-4587688FA3E5}" type="datetimeFigureOut">
              <a:rPr lang="nl-NL" smtClean="0"/>
              <a:t>4-12-2020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15E3-1118-4E97-969F-A838CE1FB8C6}" type="slidenum">
              <a:rPr lang="nl-NL" smtClean="0"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288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AE-0CC1-45FD-B502-4587688FA3E5}" type="datetimeFigureOut">
              <a:rPr lang="nl-NL" smtClean="0"/>
              <a:t>4-12-2020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15E3-1118-4E97-969F-A838CE1FB8C6}" type="slidenum">
              <a:rPr lang="nl-NL" smtClean="0"/>
              <a:t>‹nr.›</a:t>
            </a:fld>
            <a:endParaRPr lang="nl-N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32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AE-0CC1-45FD-B502-4587688FA3E5}" type="datetimeFigureOut">
              <a:rPr lang="nl-NL" smtClean="0"/>
              <a:t>4-12-2020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15E3-1118-4E97-969F-A838CE1FB8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284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AE-0CC1-45FD-B502-4587688FA3E5}" type="datetimeFigureOut">
              <a:rPr lang="nl-NL" smtClean="0"/>
              <a:t>4-12-2020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15E3-1118-4E97-969F-A838CE1FB8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6058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AE-0CC1-45FD-B502-4587688FA3E5}" type="datetimeFigureOut">
              <a:rPr lang="nl-NL" smtClean="0"/>
              <a:t>4-12-2020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15E3-1118-4E97-969F-A838CE1FB8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035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AE-0CC1-45FD-B502-4587688FA3E5}" type="datetimeFigureOut">
              <a:rPr lang="nl-NL" smtClean="0"/>
              <a:t>4-12-2020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15E3-1118-4E97-969F-A838CE1FB8C6}" type="slidenum">
              <a:rPr lang="nl-NL" smtClean="0"/>
              <a:t>‹nr.›</a:t>
            </a:fld>
            <a:endParaRPr lang="nl-N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47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03E4F5AE-0CC1-45FD-B502-4587688FA3E5}" type="datetimeFigureOut">
              <a:rPr lang="nl-NL" smtClean="0"/>
              <a:t>4-12-2020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15E3-1118-4E97-969F-A838CE1FB8C6}" type="slidenum">
              <a:rPr lang="nl-NL" smtClean="0"/>
              <a:t>‹nr.›</a:t>
            </a:fld>
            <a:endParaRPr lang="nl-N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7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4F5AE-0CC1-45FD-B502-4587688FA3E5}" type="datetimeFigureOut">
              <a:rPr lang="nl-NL" smtClean="0"/>
              <a:t>4-12-2020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A0015E3-1118-4E97-969F-A838CE1FB8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02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avTAYdXboNo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g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hyperlink" Target="http://www.google.nl/url?sa=i&amp;rct=j&amp;q=&amp;esrc=s&amp;source=images&amp;cd=&amp;cad=rja&amp;uact=8&amp;ved=0CAcQjRxqFQoTCOq2lYmI08cCFY4K2wodcrgO-Q&amp;url=http://www.hetwoordisaanjou.nl/blog/wie-stelt-jou-vragen/&amp;ei=wiXkVerNB46V7Aby8LrIDw&amp;psig=AFQjCNGMe86A2bgQ1wtg2SWnJnaHaHN1hg&amp;ust=1441101626169613" TargetMode="Externa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25" y="2081373"/>
            <a:ext cx="5266944" cy="35078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tx2"/>
                </a:solidFill>
              </a:rPr>
              <a:t>Problemen</a:t>
            </a:r>
            <a:r>
              <a:rPr lang="en-US" b="1" dirty="0">
                <a:solidFill>
                  <a:schemeClr val="tx2"/>
                </a:solidFill>
              </a:rPr>
              <a:t> die </a:t>
            </a:r>
            <a:r>
              <a:rPr lang="en-US" b="1" dirty="0" err="1">
                <a:solidFill>
                  <a:schemeClr val="tx2"/>
                </a:solidFill>
              </a:rPr>
              <a:t>kunnen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voorkomen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cap="none" dirty="0">
                <a:solidFill>
                  <a:schemeClr val="tx2"/>
                </a:solidFill>
              </a:rPr>
              <a:t>m.b.t. </a:t>
            </a:r>
            <a:r>
              <a:rPr lang="en-US" b="1" dirty="0">
                <a:solidFill>
                  <a:schemeClr val="tx2"/>
                </a:solidFill>
              </a:rPr>
              <a:t>de </a:t>
            </a:r>
            <a:r>
              <a:rPr lang="en-US" b="1" dirty="0" err="1">
                <a:solidFill>
                  <a:schemeClr val="tx2"/>
                </a:solidFill>
              </a:rPr>
              <a:t>pompfunctie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1268760"/>
            <a:ext cx="8507288" cy="485740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Verlaagde</a:t>
            </a:r>
            <a:r>
              <a:rPr lang="en-US" dirty="0"/>
              <a:t> </a:t>
            </a:r>
            <a:r>
              <a:rPr lang="en-US" dirty="0" err="1"/>
              <a:t>pompfunctie</a:t>
            </a:r>
            <a:endParaRPr lang="en-US" dirty="0"/>
          </a:p>
          <a:p>
            <a:r>
              <a:rPr lang="en-US" dirty="0" err="1"/>
              <a:t>Hartfalen</a:t>
            </a:r>
            <a:r>
              <a:rPr lang="en-US" dirty="0"/>
              <a:t> </a:t>
            </a:r>
          </a:p>
          <a:p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hoge</a:t>
            </a:r>
            <a:r>
              <a:rPr lang="en-US" dirty="0"/>
              <a:t> </a:t>
            </a:r>
            <a:r>
              <a:rPr lang="en-US" dirty="0" err="1"/>
              <a:t>belasting</a:t>
            </a:r>
            <a:endParaRPr lang="en-US" dirty="0"/>
          </a:p>
          <a:p>
            <a:r>
              <a:rPr lang="en-US" dirty="0" err="1"/>
              <a:t>Hartklepproblemen</a:t>
            </a:r>
            <a:r>
              <a:rPr lang="en-US" dirty="0"/>
              <a:t> </a:t>
            </a:r>
          </a:p>
          <a:p>
            <a:r>
              <a:rPr lang="en-US" dirty="0" err="1"/>
              <a:t>Mitralisinsufficiëntie</a:t>
            </a:r>
            <a:endParaRPr lang="en-US" dirty="0"/>
          </a:p>
          <a:p>
            <a:r>
              <a:rPr lang="en-US" dirty="0" err="1"/>
              <a:t>Aortaklepstenose</a:t>
            </a:r>
            <a:r>
              <a:rPr lang="en-US" dirty="0"/>
              <a:t> </a:t>
            </a:r>
            <a:endParaRPr lang="nl-NL" dirty="0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E10A79A-E7E5-445F-8B36-F5E56011D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2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95536" y="188640"/>
            <a:ext cx="849694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	</a:t>
            </a:r>
            <a:r>
              <a:rPr lang="en-US" sz="4000" b="1" dirty="0" err="1">
                <a:solidFill>
                  <a:schemeClr val="tx2"/>
                </a:solidFill>
              </a:rPr>
              <a:t>Problemen</a:t>
            </a:r>
            <a:r>
              <a:rPr lang="en-US" sz="4000" b="1" dirty="0">
                <a:solidFill>
                  <a:schemeClr val="tx2"/>
                </a:solidFill>
              </a:rPr>
              <a:t> die </a:t>
            </a:r>
            <a:r>
              <a:rPr lang="en-US" sz="4000" b="1" dirty="0" err="1">
                <a:solidFill>
                  <a:schemeClr val="tx2"/>
                </a:solidFill>
              </a:rPr>
              <a:t>kunnen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solidFill>
                  <a:schemeClr val="tx2"/>
                </a:solidFill>
              </a:rPr>
              <a:t>voorkomen</a:t>
            </a:r>
            <a:r>
              <a:rPr lang="en-US" sz="4000" b="1" dirty="0">
                <a:solidFill>
                  <a:schemeClr val="tx2"/>
                </a:solidFill>
              </a:rPr>
              <a:t>  m.b.t. de </a:t>
            </a:r>
            <a:r>
              <a:rPr lang="en-US" sz="4000" b="1" dirty="0" err="1">
                <a:solidFill>
                  <a:schemeClr val="tx2"/>
                </a:solidFill>
              </a:rPr>
              <a:t>hartprikkel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</a:p>
          <a:p>
            <a:r>
              <a:rPr lang="en-US" sz="3200" b="1" dirty="0"/>
              <a:t>		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/>
              <a:t>		</a:t>
            </a:r>
            <a:r>
              <a:rPr lang="en-US" sz="3200" b="1" dirty="0" err="1"/>
              <a:t>Frequentiestoornissen</a:t>
            </a:r>
            <a:endParaRPr lang="en-US" sz="3200" b="1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/>
              <a:t>		</a:t>
            </a:r>
            <a:r>
              <a:rPr lang="en-US" sz="3200" b="1" dirty="0" err="1"/>
              <a:t>Ritmestoornissen</a:t>
            </a:r>
            <a:endParaRPr lang="en-US" sz="3200" b="1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/>
              <a:t>		</a:t>
            </a:r>
            <a:r>
              <a:rPr lang="en-US" sz="3200" b="1" dirty="0" err="1"/>
              <a:t>Geleidingsstoornissen</a:t>
            </a:r>
            <a:endParaRPr lang="en-US" sz="3200" b="1" dirty="0"/>
          </a:p>
          <a:p>
            <a:r>
              <a:rPr lang="en-US" sz="3200" dirty="0">
                <a:solidFill>
                  <a:schemeClr val="tx2"/>
                </a:solidFill>
              </a:rPr>
              <a:t>	</a:t>
            </a:r>
          </a:p>
          <a:p>
            <a:r>
              <a:rPr lang="en-US" sz="3200" dirty="0"/>
              <a:t>	</a:t>
            </a:r>
          </a:p>
          <a:p>
            <a:r>
              <a:rPr lang="en-US" sz="3200" dirty="0"/>
              <a:t>	</a:t>
            </a:r>
            <a:endParaRPr lang="nl-NL" sz="3200" dirty="0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C8731E9-3BEB-47F6-9551-1A0E4C2DB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9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0" y="188640"/>
            <a:ext cx="8964613" cy="7992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                        </a:t>
            </a:r>
            <a:r>
              <a:rPr lang="en-US" b="1" dirty="0" err="1">
                <a:solidFill>
                  <a:schemeClr val="tx2"/>
                </a:solidFill>
              </a:rPr>
              <a:t>Frequentiestoornissen</a:t>
            </a:r>
            <a:r>
              <a:rPr lang="en-US" b="1" dirty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</a:pPr>
            <a:endParaRPr lang="en-US" b="1" dirty="0"/>
          </a:p>
          <a:p>
            <a:pPr lvl="1"/>
            <a:r>
              <a:rPr lang="en-US" sz="1800" b="1" dirty="0" err="1"/>
              <a:t>Tachycardie</a:t>
            </a:r>
            <a:r>
              <a:rPr lang="en-US" sz="1800" b="1" dirty="0"/>
              <a:t>  HF &gt; 100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i="1" dirty="0" err="1"/>
              <a:t>Bij</a:t>
            </a:r>
            <a:r>
              <a:rPr lang="en-US" i="1" dirty="0"/>
              <a:t> </a:t>
            </a:r>
            <a:r>
              <a:rPr lang="en-US" i="1" dirty="0" err="1"/>
              <a:t>inspanning</a:t>
            </a:r>
            <a:r>
              <a:rPr lang="en-US" i="1" dirty="0"/>
              <a:t>, </a:t>
            </a:r>
            <a:r>
              <a:rPr lang="en-US" i="1" dirty="0" err="1"/>
              <a:t>koorts</a:t>
            </a:r>
            <a:r>
              <a:rPr lang="en-US" i="1" dirty="0"/>
              <a:t>, </a:t>
            </a:r>
            <a:r>
              <a:rPr lang="en-US" i="1" dirty="0" err="1"/>
              <a:t>anemie</a:t>
            </a:r>
            <a:r>
              <a:rPr lang="en-US" i="1" dirty="0"/>
              <a:t>, shock, </a:t>
            </a:r>
            <a:r>
              <a:rPr lang="en-US" i="1" dirty="0" err="1"/>
              <a:t>ademhalingsproblemen</a:t>
            </a:r>
            <a:r>
              <a:rPr lang="en-US" i="1" dirty="0"/>
              <a:t>, </a:t>
            </a:r>
            <a:r>
              <a:rPr lang="en-US" i="1" dirty="0" err="1"/>
              <a:t>hormonale</a:t>
            </a:r>
            <a:r>
              <a:rPr lang="en-US" i="1" dirty="0"/>
              <a:t> 	</a:t>
            </a:r>
            <a:r>
              <a:rPr lang="en-US" i="1" dirty="0" err="1"/>
              <a:t>aandoeningen</a:t>
            </a:r>
            <a:r>
              <a:rPr lang="en-US" i="1" dirty="0"/>
              <a:t>, </a:t>
            </a:r>
            <a:r>
              <a:rPr lang="en-US" i="1" dirty="0" err="1"/>
              <a:t>intoxicatie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medicatie</a:t>
            </a:r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b="1" dirty="0" err="1"/>
              <a:t>Bradycardie</a:t>
            </a:r>
            <a:r>
              <a:rPr lang="en-US" b="1" dirty="0"/>
              <a:t>  HF &lt; 50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i="1" dirty="0" err="1"/>
              <a:t>Bij</a:t>
            </a:r>
            <a:r>
              <a:rPr lang="en-US" i="1" dirty="0"/>
              <a:t> </a:t>
            </a:r>
            <a:r>
              <a:rPr lang="en-US" i="1" dirty="0" err="1"/>
              <a:t>sporthart</a:t>
            </a:r>
            <a:r>
              <a:rPr lang="en-US" i="1" dirty="0"/>
              <a:t>, </a:t>
            </a:r>
            <a:r>
              <a:rPr lang="en-US" i="1" dirty="0" err="1"/>
              <a:t>vagale</a:t>
            </a:r>
            <a:r>
              <a:rPr lang="en-US" i="1" dirty="0"/>
              <a:t> </a:t>
            </a:r>
            <a:r>
              <a:rPr lang="en-US" i="1" dirty="0" err="1"/>
              <a:t>reactie</a:t>
            </a:r>
            <a:r>
              <a:rPr lang="en-US" i="1" dirty="0"/>
              <a:t>, </a:t>
            </a:r>
            <a:r>
              <a:rPr lang="en-US" i="1" dirty="0" err="1"/>
              <a:t>cardiogene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	</a:t>
            </a:r>
            <a:r>
              <a:rPr lang="en-US" i="1" dirty="0" err="1"/>
              <a:t>obstructieve</a:t>
            </a:r>
            <a:r>
              <a:rPr lang="en-US" i="1" dirty="0"/>
              <a:t> shock, </a:t>
            </a:r>
            <a:r>
              <a:rPr lang="en-US" i="1" dirty="0" err="1"/>
              <a:t>medicatie</a:t>
            </a:r>
            <a:r>
              <a:rPr lang="en-US" i="1" dirty="0"/>
              <a:t>, 	</a:t>
            </a:r>
            <a:r>
              <a:rPr lang="en-US" i="1" dirty="0" err="1"/>
              <a:t>hypothyreöidie</a:t>
            </a:r>
            <a:r>
              <a:rPr lang="en-US" i="1" dirty="0"/>
              <a:t>, </a:t>
            </a:r>
            <a:r>
              <a:rPr lang="en-US" i="1" dirty="0" err="1"/>
              <a:t>hypoxie</a:t>
            </a:r>
            <a:r>
              <a:rPr lang="en-US" i="1" dirty="0"/>
              <a:t>, </a:t>
            </a:r>
            <a:r>
              <a:rPr lang="en-US" i="1" dirty="0" err="1"/>
              <a:t>hartspier</a:t>
            </a:r>
            <a:r>
              <a:rPr lang="en-US" i="1" dirty="0"/>
              <a:t>, </a:t>
            </a:r>
            <a:r>
              <a:rPr lang="en-US" i="1" dirty="0" err="1"/>
              <a:t>neurologische</a:t>
            </a:r>
            <a:r>
              <a:rPr lang="en-US" i="1" dirty="0"/>
              <a:t> </a:t>
            </a:r>
            <a:r>
              <a:rPr lang="en-US" i="1" dirty="0" err="1"/>
              <a:t>aandoeningen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	</a:t>
            </a:r>
            <a:r>
              <a:rPr lang="en-US" i="1" dirty="0" err="1"/>
              <a:t>geleidingsstoornissen</a:t>
            </a:r>
            <a:endParaRPr lang="nl-NL" dirty="0"/>
          </a:p>
          <a:p>
            <a:endParaRPr lang="nl-NL" dirty="0"/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9ED7323-C79D-41AD-97CB-92DEFBED1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071562"/>
            <a:ext cx="3228975" cy="47148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0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Een</a:t>
            </a:r>
            <a:r>
              <a:rPr lang="en-US" sz="4000" b="1" dirty="0"/>
              <a:t> </a:t>
            </a:r>
            <a:r>
              <a:rPr lang="en-US" sz="4000" b="1" dirty="0" err="1"/>
              <a:t>aantal</a:t>
            </a:r>
            <a:r>
              <a:rPr lang="en-US" sz="4000" b="1" dirty="0"/>
              <a:t> </a:t>
            </a:r>
            <a:r>
              <a:rPr lang="en-US" sz="4000" b="1" dirty="0" err="1"/>
              <a:t>ritmestoornissen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2015733"/>
            <a:ext cx="7691307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>
              <a:buBlip>
                <a:blip r:embed="rId6"/>
              </a:buBlip>
            </a:pPr>
            <a:r>
              <a:rPr lang="en-US" dirty="0"/>
              <a:t>Extra </a:t>
            </a:r>
            <a:r>
              <a:rPr lang="en-US" dirty="0" err="1"/>
              <a:t>systolen</a:t>
            </a:r>
            <a:r>
              <a:rPr lang="en-US" dirty="0"/>
              <a:t> </a:t>
            </a:r>
          </a:p>
          <a:p>
            <a:pPr>
              <a:buBlip>
                <a:blip r:embed="rId6"/>
              </a:buBlip>
            </a:pPr>
            <a:r>
              <a:rPr lang="en-US" dirty="0" err="1"/>
              <a:t>Atriumfibrilleren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7"/>
              </a:rPr>
              <a:t>https://www.youtube.com/watch?v=avTAYdXboNo</a:t>
            </a:r>
            <a:endParaRPr lang="en-US" dirty="0"/>
          </a:p>
          <a:p>
            <a:pPr>
              <a:buBlip>
                <a:blip r:embed="rId6"/>
              </a:buBlip>
            </a:pPr>
            <a:r>
              <a:rPr lang="en-US" dirty="0" err="1"/>
              <a:t>Ventrikeltachycardie</a:t>
            </a:r>
            <a:r>
              <a:rPr lang="en-US" dirty="0"/>
              <a:t> </a:t>
            </a:r>
          </a:p>
          <a:p>
            <a:pPr>
              <a:buBlip>
                <a:blip r:embed="rId6"/>
              </a:buBlip>
            </a:pPr>
            <a:r>
              <a:rPr lang="en-US" dirty="0" err="1"/>
              <a:t>Ventrikelfibrilleren</a:t>
            </a:r>
            <a:endParaRPr lang="en-US" dirty="0"/>
          </a:p>
          <a:p>
            <a:endParaRPr lang="nl-NL" dirty="0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BAFE04-70B2-4C88-AEE2-2C086FF65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3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492896"/>
            <a:ext cx="6242304" cy="29931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tx2"/>
                </a:solidFill>
              </a:rPr>
              <a:t>Geleidingsstoornissen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endParaRPr lang="nl-NL" dirty="0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C62338-5BE4-4604-9F3F-F38B46C1B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Vitale </a:t>
            </a:r>
            <a:r>
              <a:rPr lang="en-US" sz="4000" b="1" dirty="0" err="1">
                <a:solidFill>
                  <a:schemeClr val="tx2"/>
                </a:solidFill>
              </a:rPr>
              <a:t>dreigingen</a:t>
            </a:r>
            <a:br>
              <a:rPr lang="en-US" sz="4000" b="1" dirty="0">
                <a:solidFill>
                  <a:schemeClr val="tx2"/>
                </a:solidFill>
              </a:rPr>
            </a:br>
            <a:r>
              <a:rPr lang="en-US" sz="4000" b="1" dirty="0">
                <a:solidFill>
                  <a:schemeClr val="tx2"/>
                </a:solidFill>
              </a:rPr>
              <a:t>DC </a:t>
            </a:r>
            <a:r>
              <a:rPr lang="en-US" sz="4000" b="1" dirty="0" err="1">
                <a:solidFill>
                  <a:schemeClr val="tx2"/>
                </a:solidFill>
              </a:rPr>
              <a:t>en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solidFill>
                  <a:schemeClr val="tx2"/>
                </a:solidFill>
              </a:rPr>
              <a:t>ischaemie</a:t>
            </a:r>
            <a:endParaRPr lang="nl-NL" sz="4000" b="1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2420888"/>
            <a:ext cx="8445624" cy="3733875"/>
          </a:xfrm>
        </p:spPr>
        <p:txBody>
          <a:bodyPr>
            <a:normAutofit/>
          </a:bodyPr>
          <a:lstStyle/>
          <a:p>
            <a:r>
              <a:rPr lang="en-US" dirty="0" err="1"/>
              <a:t>Hartfalen</a:t>
            </a:r>
            <a:r>
              <a:rPr lang="en-US" dirty="0"/>
              <a:t> = </a:t>
            </a:r>
            <a:r>
              <a:rPr lang="en-US" dirty="0" err="1"/>
              <a:t>eindstadium</a:t>
            </a:r>
            <a:r>
              <a:rPr lang="en-US" dirty="0"/>
              <a:t> </a:t>
            </a:r>
            <a:r>
              <a:rPr lang="en-US" dirty="0" err="1"/>
              <a:t>elke</a:t>
            </a:r>
            <a:r>
              <a:rPr lang="en-US" dirty="0"/>
              <a:t> </a:t>
            </a:r>
            <a:r>
              <a:rPr lang="en-US" dirty="0" err="1"/>
              <a:t>hartziekte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= li en re decompensation cordis</a:t>
            </a:r>
          </a:p>
          <a:p>
            <a:r>
              <a:rPr lang="en-US" dirty="0"/>
              <a:t>(</a:t>
            </a:r>
            <a:r>
              <a:rPr lang="en-US" dirty="0" err="1"/>
              <a:t>coronaire</a:t>
            </a:r>
            <a:r>
              <a:rPr lang="en-US" dirty="0"/>
              <a:t>)</a:t>
            </a:r>
            <a:r>
              <a:rPr lang="en-US" dirty="0" err="1"/>
              <a:t>Ischemie</a:t>
            </a:r>
            <a:endParaRPr lang="en-US" dirty="0"/>
          </a:p>
          <a:p>
            <a:pPr lvl="2"/>
            <a:r>
              <a:rPr lang="en-US" i="1" dirty="0" err="1"/>
              <a:t>Trombolie</a:t>
            </a:r>
            <a:r>
              <a:rPr lang="en-US" i="1" dirty="0"/>
              <a:t>/ </a:t>
            </a:r>
            <a:r>
              <a:rPr lang="en-US" i="1" dirty="0" err="1"/>
              <a:t>embolie</a:t>
            </a:r>
            <a:r>
              <a:rPr lang="en-US" i="1" dirty="0"/>
              <a:t>/ infarct</a:t>
            </a: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2"/>
            <a:endParaRPr lang="nl-NL" i="1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079E5BF-F209-4858-A360-8A0A28CE2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9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2"/>
                </a:solidFill>
              </a:rPr>
              <a:t>Vragen?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http://www.hetwoordisaanjou.nl/wp-content/uploads/2015/04/vraag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184" y="2015733"/>
            <a:ext cx="4903631" cy="32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CF41DC-95EA-47C8-A18D-62A41629C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164</Words>
  <Application>Microsoft Office PowerPoint</Application>
  <PresentationFormat>Diavoorstelling (4:3)</PresentationFormat>
  <Paragraphs>53</Paragraphs>
  <Slides>7</Slides>
  <Notes>7</Notes>
  <HiddenSlides>0</HiddenSlides>
  <MMClips>7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Arial</vt:lpstr>
      <vt:lpstr>Calibri</vt:lpstr>
      <vt:lpstr>Gill Sans MT</vt:lpstr>
      <vt:lpstr>Wingdings</vt:lpstr>
      <vt:lpstr>Galerie</vt:lpstr>
      <vt:lpstr>Problemen die kunnen voorkomen m.b.t. de pompfunctie </vt:lpstr>
      <vt:lpstr>PowerPoint-presentatie</vt:lpstr>
      <vt:lpstr>PowerPoint-presentatie</vt:lpstr>
      <vt:lpstr>Een aantal ritmestoornissen </vt:lpstr>
      <vt:lpstr>Geleidingsstoornissen </vt:lpstr>
      <vt:lpstr>Vitale dreigingen DC en ischaemie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Klinisch redeneren circulatie</dc:title>
  <dc:creator>Ester Varwijk</dc:creator>
  <cp:lastModifiedBy>Ester Varwijk</cp:lastModifiedBy>
  <cp:revision>2</cp:revision>
  <dcterms:created xsi:type="dcterms:W3CDTF">2020-12-04T13:02:08Z</dcterms:created>
  <dcterms:modified xsi:type="dcterms:W3CDTF">2020-12-04T14:23:43Z</dcterms:modified>
</cp:coreProperties>
</file>